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9" r:id="rId2"/>
    <p:sldId id="334" r:id="rId3"/>
    <p:sldId id="272" r:id="rId4"/>
    <p:sldId id="273" r:id="rId5"/>
    <p:sldId id="258" r:id="rId6"/>
    <p:sldId id="329" r:id="rId7"/>
    <p:sldId id="261" r:id="rId8"/>
    <p:sldId id="311" r:id="rId9"/>
    <p:sldId id="262" r:id="rId10"/>
    <p:sldId id="263" r:id="rId11"/>
    <p:sldId id="267" r:id="rId12"/>
  </p:sldIdLst>
  <p:sldSz cx="9144000" cy="6858000" type="screen4x3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65A1899-FA5B-4535-A809-AFD77D2DCDF4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AA86CD9-08D0-4E05-A04B-F3914F227FC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42239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7C36FDB-66A5-4B4B-AA71-B30B0413A572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A9E918F-36B1-491E-B67C-2A8AAE799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069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E918F-36B1-491E-B67C-2A8AAE7993FD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95708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AD116-8742-4477-91E3-8558CDB5F57D}" type="datetimeFigureOut">
              <a:rPr lang="pt-BR" smtClean="0"/>
              <a:pPr/>
              <a:t>10/10/2017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4D35E-2BD9-4AE1-A5BD-EE3F8D910F1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ibirarema.sp.gov.br/arquivos/municipioVerde.jpg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7175"/>
            <a:ext cx="86868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3" name="Picture 5" descr="C:\Users\usuario\Desktop\logo-novo.png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143636" y="5643578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Resultado de imagem para programa município verde az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482"/>
            <a:ext cx="9144000" cy="6874482"/>
          </a:xfrm>
          <a:prstGeom prst="rect">
            <a:avLst/>
          </a:prstGeom>
          <a:noFill/>
        </p:spPr>
      </p:pic>
      <p:pic>
        <p:nvPicPr>
          <p:cNvPr id="7" name="Picture 5" descr="C:\Users\usuario\Desktop\logo-novo.png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286822" y="188640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LIDES EQUIPES ENVOLVID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5" descr="C:\Users\usuario\Desktop\logo-novo.png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7094942" y="5888272"/>
            <a:ext cx="1977652" cy="68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LIDE RELATÓRIO GESTÃO AMBIENT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Picture 5" descr="C:\Users\usuario\Desktop\logo-novo.png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858016" y="6215082"/>
            <a:ext cx="1769478" cy="61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Assim</a:t>
            </a:r>
            <a:r>
              <a:rPr lang="pt-BR" dirty="0"/>
              <a:t>, o principal objetivo do PMVA é estimular e auxiliar as prefeituras paulistas na elaboração e execução de suas políticas públicas estratégicas para o desenvolvimento sustentável do estado de São Paulo.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" name="Picture 5" descr="C:\Users\usuario\Desktop\logo-novo.png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000760" y="5643578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esultado de imagem para programa municipio ver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329642" cy="607223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pt-BR" sz="1300" b="1" dirty="0" smtClean="0"/>
          </a:p>
          <a:p>
            <a:pPr algn="ctr">
              <a:buNone/>
            </a:pPr>
            <a:r>
              <a:rPr lang="pt-BR" b="1" dirty="0" smtClean="0"/>
              <a:t>MUNICÍPIO SUSTENTÁVEL </a:t>
            </a:r>
          </a:p>
          <a:p>
            <a:pPr algn="ctr">
              <a:buNone/>
            </a:pPr>
            <a:r>
              <a:rPr lang="pt-BR" b="1" dirty="0" smtClean="0"/>
              <a:t>ESTRUTURA E EDUCAÇÃO AMBIENTAL</a:t>
            </a:r>
          </a:p>
          <a:p>
            <a:pPr algn="ctr">
              <a:buNone/>
            </a:pPr>
            <a:r>
              <a:rPr lang="pt-BR" b="1" dirty="0" smtClean="0"/>
              <a:t>CONSELHO AMBIENTAL</a:t>
            </a:r>
          </a:p>
          <a:p>
            <a:pPr algn="ctr">
              <a:buNone/>
            </a:pPr>
            <a:r>
              <a:rPr lang="pt-BR" b="1" dirty="0" smtClean="0"/>
              <a:t>BIODIVERSIDADE</a:t>
            </a:r>
          </a:p>
          <a:p>
            <a:pPr algn="ctr">
              <a:buNone/>
            </a:pPr>
            <a:r>
              <a:rPr lang="pt-BR" b="1" dirty="0" smtClean="0"/>
              <a:t>GESTÃO DAS ÁGUAS</a:t>
            </a:r>
          </a:p>
          <a:p>
            <a:pPr algn="ctr">
              <a:buNone/>
            </a:pPr>
            <a:r>
              <a:rPr lang="pt-BR" b="1" dirty="0" smtClean="0"/>
              <a:t> QUALIDADE DO AR</a:t>
            </a:r>
          </a:p>
          <a:p>
            <a:pPr algn="ctr">
              <a:buNone/>
            </a:pPr>
            <a:r>
              <a:rPr lang="pt-BR" b="1" dirty="0" smtClean="0"/>
              <a:t>USO DO SOLO</a:t>
            </a:r>
          </a:p>
          <a:p>
            <a:pPr algn="ctr">
              <a:buNone/>
            </a:pPr>
            <a:r>
              <a:rPr lang="pt-BR" b="1" dirty="0" smtClean="0"/>
              <a:t>ARBORIZAÇÃO URBANA</a:t>
            </a:r>
          </a:p>
          <a:p>
            <a:pPr algn="ctr">
              <a:buNone/>
            </a:pPr>
            <a:r>
              <a:rPr lang="pt-BR" b="1" dirty="0" smtClean="0"/>
              <a:t>ESGOTO TRATADO </a:t>
            </a:r>
          </a:p>
          <a:p>
            <a:pPr algn="ctr">
              <a:buNone/>
            </a:pPr>
            <a:r>
              <a:rPr lang="pt-BR" b="1" dirty="0" smtClean="0"/>
              <a:t>E  RESÍDUOS SÓLIDOS</a:t>
            </a:r>
            <a:endParaRPr lang="pt-BR" dirty="0"/>
          </a:p>
        </p:txBody>
      </p:sp>
      <p:pic>
        <p:nvPicPr>
          <p:cNvPr id="4" name="Picture 5" descr="C:\Users\usuario\Desktop\logo-novo.png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538944" y="5643578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 descr="SLIDE DIRETIVAS INTERCONECTAD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Imagem 6" descr="brasã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869160"/>
            <a:ext cx="1500198" cy="1643074"/>
          </a:xfrm>
          <a:prstGeom prst="rect">
            <a:avLst/>
          </a:prstGeom>
        </p:spPr>
      </p:pic>
      <p:pic>
        <p:nvPicPr>
          <p:cNvPr id="8" name="Imagem 7" descr="http://www.ibirarema.sp.gov.br/arquivos/municipioVerde.jpg"/>
          <p:cNvPicPr/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7596336" y="908720"/>
            <a:ext cx="12241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i="1" dirty="0" smtClean="0"/>
              <a:t>RANKING</a:t>
            </a:r>
            <a:r>
              <a:rPr lang="pt-BR" dirty="0" smtClean="0"/>
              <a:t> AMBIENTAL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 Ao </a:t>
            </a:r>
            <a:r>
              <a:rPr lang="pt-BR" dirty="0"/>
              <a:t>final de cada ciclo anual, publica o “</a:t>
            </a:r>
            <a:r>
              <a:rPr lang="pt-BR" i="1" dirty="0"/>
              <a:t>Ranking</a:t>
            </a:r>
            <a:r>
              <a:rPr lang="pt-BR" dirty="0"/>
              <a:t> Ambiental dos municípios paulistas</a:t>
            </a:r>
            <a:r>
              <a:rPr lang="pt-BR" dirty="0" smtClean="0"/>
              <a:t>”.</a:t>
            </a:r>
          </a:p>
          <a:p>
            <a:pPr algn="just">
              <a:buNone/>
            </a:pPr>
            <a:endParaRPr lang="pt-BR" dirty="0"/>
          </a:p>
          <a:p>
            <a:pPr algn="just">
              <a:buNone/>
            </a:pPr>
            <a:r>
              <a:rPr lang="pt-BR" dirty="0"/>
              <a:t>O primeiro </a:t>
            </a:r>
            <a:r>
              <a:rPr lang="pt-BR" i="1" dirty="0"/>
              <a:t>Ranking</a:t>
            </a:r>
            <a:r>
              <a:rPr lang="pt-BR" dirty="0"/>
              <a:t> foi publicado em 2008.</a:t>
            </a:r>
          </a:p>
          <a:p>
            <a:pPr algn="just">
              <a:buNone/>
            </a:pPr>
            <a:endParaRPr lang="pt-BR" dirty="0"/>
          </a:p>
        </p:txBody>
      </p:sp>
      <p:pic>
        <p:nvPicPr>
          <p:cNvPr id="4" name="Picture 5" descr="C:\Users\usuario\Desktop\logo-novo.png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5929322" y="5643578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357982"/>
          </a:xfrm>
        </p:spPr>
        <p:txBody>
          <a:bodyPr>
            <a:normAutofit fontScale="47500" lnSpcReduction="20000"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pt-BR" sz="5800" dirty="0" smtClean="0"/>
              <a:t>Além </a:t>
            </a:r>
            <a:r>
              <a:rPr lang="pt-BR" sz="5800" dirty="0"/>
              <a:t>de nortear a formulação de políticas públicas, o </a:t>
            </a:r>
            <a:r>
              <a:rPr lang="pt-BR" sz="5800" i="1" dirty="0"/>
              <a:t>Ranking</a:t>
            </a:r>
            <a:r>
              <a:rPr lang="pt-BR" sz="5800" dirty="0"/>
              <a:t> Ambiental é utilizado pelo PMVA na outorga das seguintes premiações regulares</a:t>
            </a:r>
            <a:r>
              <a:rPr lang="pt-BR" sz="5800" dirty="0" smtClean="0"/>
              <a:t>:</a:t>
            </a:r>
          </a:p>
          <a:p>
            <a:pPr algn="just">
              <a:buNone/>
            </a:pPr>
            <a:endParaRPr lang="pt-BR" sz="5800" dirty="0" smtClean="0"/>
          </a:p>
          <a:p>
            <a:pPr marL="0" lvl="0" algn="just">
              <a:spcBef>
                <a:spcPts val="0"/>
              </a:spcBef>
              <a:buNone/>
            </a:pPr>
            <a:r>
              <a:rPr lang="pt-BR" sz="5800" dirty="0" smtClean="0"/>
              <a:t>“</a:t>
            </a:r>
            <a:r>
              <a:rPr lang="pt-BR" sz="5800" b="1" i="1" dirty="0"/>
              <a:t>Certificado Município </a:t>
            </a:r>
            <a:r>
              <a:rPr lang="pt-BR" sz="5800" b="1" i="1" dirty="0" err="1"/>
              <a:t>VerdeAzul</a:t>
            </a:r>
            <a:r>
              <a:rPr lang="pt-BR" sz="5800" dirty="0"/>
              <a:t>”, concedido aos municípios que atingem a nota superior a 80 (oitenta) pontos. Este Certificado reconhece a boa gestão ambiental municipal e garante à prefeitura premiada prioridade na captação de recursos do Fundo Estadual de Prevenção e Controle da Poluição (FECOP).</a:t>
            </a:r>
          </a:p>
          <a:p>
            <a:pPr algn="just">
              <a:buNone/>
            </a:pPr>
            <a:r>
              <a:rPr lang="pt-BR" sz="5800" dirty="0"/>
              <a:t> </a:t>
            </a:r>
          </a:p>
          <a:p>
            <a:pPr marL="0" lvl="0" algn="just">
              <a:spcBef>
                <a:spcPts val="0"/>
              </a:spcBef>
              <a:buNone/>
            </a:pPr>
            <a:r>
              <a:rPr lang="pt-BR" sz="5800" dirty="0" smtClean="0"/>
              <a:t>“</a:t>
            </a:r>
            <a:r>
              <a:rPr lang="pt-BR" sz="5800" b="1" i="1" dirty="0"/>
              <a:t>Prêmio Governador André Franco Montoro</a:t>
            </a:r>
            <a:r>
              <a:rPr lang="pt-BR" sz="5800" dirty="0"/>
              <a:t>”, concedido aos municípios melhores colocados no </a:t>
            </a:r>
            <a:r>
              <a:rPr lang="pt-BR" sz="5800" i="1" dirty="0"/>
              <a:t>Ranking</a:t>
            </a:r>
            <a:r>
              <a:rPr lang="pt-BR" sz="5800" dirty="0"/>
              <a:t> em cada uma das Unidades de Gerenciamento de Recursos Hídricos – </a:t>
            </a:r>
            <a:r>
              <a:rPr lang="pt-BR" sz="5800" dirty="0" err="1"/>
              <a:t>UGRHI’S</a:t>
            </a:r>
            <a:r>
              <a:rPr lang="pt-BR" sz="5800" dirty="0"/>
              <a:t>..</a:t>
            </a:r>
          </a:p>
          <a:p>
            <a:pPr algn="just">
              <a:buNone/>
            </a:pPr>
            <a:endParaRPr lang="pt-BR" sz="5800" dirty="0"/>
          </a:p>
          <a:p>
            <a:pPr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" name="Picture 5" descr="C:\Users\usuario\Desktop\logo-novo.png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253192" y="5695972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1849137"/>
              </p:ext>
            </p:extLst>
          </p:nvPr>
        </p:nvGraphicFramePr>
        <p:xfrm>
          <a:off x="214286" y="285729"/>
          <a:ext cx="8715431" cy="6215104"/>
        </p:xfrm>
        <a:graphic>
          <a:graphicData uri="http://schemas.openxmlformats.org/drawingml/2006/table">
            <a:tbl>
              <a:tblPr/>
              <a:tblGrid>
                <a:gridCol w="1777719"/>
                <a:gridCol w="1027384"/>
                <a:gridCol w="738791"/>
                <a:gridCol w="738791"/>
                <a:gridCol w="738791"/>
                <a:gridCol w="738791"/>
                <a:gridCol w="738791"/>
                <a:gridCol w="738791"/>
                <a:gridCol w="738791"/>
                <a:gridCol w="738791"/>
              </a:tblGrid>
              <a:tr h="887872">
                <a:tc gridSpan="10">
                  <a:txBody>
                    <a:bodyPr/>
                    <a:lstStyle/>
                    <a:p>
                      <a:pPr lvl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</a:t>
                      </a:r>
                      <a:r>
                        <a:rPr lang="pt-BR" sz="20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Ranking Capão Bonito</a:t>
                      </a:r>
                    </a:p>
                    <a:p>
                      <a:pPr lvl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Programa Município Verde Azul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87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Capão Bonito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2012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2015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2016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87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Classificação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229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176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151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107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87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Nota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73,02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74,24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80,48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85,92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90,12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80,43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82,23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87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adesão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332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566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645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376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587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610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616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87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= &gt; 80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164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141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130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119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87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Prêmio </a:t>
                      </a:r>
                      <a:endParaRPr lang="pt-BR" sz="18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pt-BR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Franco 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Montoro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5" descr="C:\Users\usuario\Desktop\logo-novo.png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285720" y="285728"/>
            <a:ext cx="253365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118</Words>
  <Application>Microsoft Office PowerPoint</Application>
  <PresentationFormat>Apresentação na tela (4:3)</PresentationFormat>
  <Paragraphs>88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Slide 1</vt:lpstr>
      <vt:lpstr>Slide 2</vt:lpstr>
      <vt:lpstr>Slide 3</vt:lpstr>
      <vt:lpstr>Slide 4</vt:lpstr>
      <vt:lpstr>OBJETIVO</vt:lpstr>
      <vt:lpstr>Slide 6</vt:lpstr>
      <vt:lpstr>Slide 7</vt:lpstr>
      <vt:lpstr>Slide 8</vt:lpstr>
      <vt:lpstr>RANKING AMBIENTAL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usuario</cp:lastModifiedBy>
  <cp:revision>77</cp:revision>
  <cp:lastPrinted>2017-06-02T19:32:36Z</cp:lastPrinted>
  <dcterms:created xsi:type="dcterms:W3CDTF">2017-06-01T13:54:13Z</dcterms:created>
  <dcterms:modified xsi:type="dcterms:W3CDTF">2017-10-10T12:46:53Z</dcterms:modified>
</cp:coreProperties>
</file>